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45"/>
  </p:notesMasterIdLst>
  <p:handoutMasterIdLst>
    <p:handoutMasterId r:id="rId46"/>
  </p:handoutMasterIdLst>
  <p:sldIdLst>
    <p:sldId id="334" r:id="rId2"/>
    <p:sldId id="416" r:id="rId3"/>
    <p:sldId id="446" r:id="rId4"/>
    <p:sldId id="448" r:id="rId5"/>
    <p:sldId id="449" r:id="rId6"/>
    <p:sldId id="450" r:id="rId7"/>
    <p:sldId id="451" r:id="rId8"/>
    <p:sldId id="452" r:id="rId9"/>
    <p:sldId id="456" r:id="rId10"/>
    <p:sldId id="457" r:id="rId11"/>
    <p:sldId id="458" r:id="rId12"/>
    <p:sldId id="454" r:id="rId13"/>
    <p:sldId id="455" r:id="rId14"/>
    <p:sldId id="447" r:id="rId15"/>
    <p:sldId id="459" r:id="rId16"/>
    <p:sldId id="419" r:id="rId17"/>
    <p:sldId id="420" r:id="rId18"/>
    <p:sldId id="439" r:id="rId19"/>
    <p:sldId id="421" r:id="rId20"/>
    <p:sldId id="440" r:id="rId21"/>
    <p:sldId id="424" r:id="rId22"/>
    <p:sldId id="422" r:id="rId23"/>
    <p:sldId id="427" r:id="rId24"/>
    <p:sldId id="425" r:id="rId25"/>
    <p:sldId id="426" r:id="rId26"/>
    <p:sldId id="428" r:id="rId27"/>
    <p:sldId id="429" r:id="rId28"/>
    <p:sldId id="430" r:id="rId29"/>
    <p:sldId id="431" r:id="rId30"/>
    <p:sldId id="442" r:id="rId31"/>
    <p:sldId id="443" r:id="rId32"/>
    <p:sldId id="445" r:id="rId33"/>
    <p:sldId id="444" r:id="rId34"/>
    <p:sldId id="432" r:id="rId35"/>
    <p:sldId id="433" r:id="rId36"/>
    <p:sldId id="434" r:id="rId37"/>
    <p:sldId id="435" r:id="rId38"/>
    <p:sldId id="437" r:id="rId39"/>
    <p:sldId id="438" r:id="rId40"/>
    <p:sldId id="460" r:id="rId41"/>
    <p:sldId id="461" r:id="rId42"/>
    <p:sldId id="417" r:id="rId43"/>
    <p:sldId id="418" r:id="rId44"/>
  </p:sldIdLst>
  <p:sldSz cx="9906000" cy="6858000" type="A4"/>
  <p:notesSz cx="6854825" cy="9750425"/>
  <p:custDataLst>
    <p:tags r:id="rId47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3366CC"/>
    <a:srgbClr val="FFEBAB"/>
    <a:srgbClr val="FFC000"/>
    <a:srgbClr val="2A82DA"/>
    <a:srgbClr val="009900"/>
    <a:srgbClr val="99CCFF"/>
    <a:srgbClr val="99FF33"/>
    <a:srgbClr val="B9C54A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5311" autoAdjust="0"/>
  </p:normalViewPr>
  <p:slideViewPr>
    <p:cSldViewPr snapToGrid="0" showGuides="1">
      <p:cViewPr varScale="1">
        <p:scale>
          <a:sx n="82" d="100"/>
          <a:sy n="82" d="100"/>
        </p:scale>
        <p:origin x="1435" y="77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81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7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54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32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61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33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08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468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077AA0B-9000-4B90-B740-F57CE08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D37A9-DB8F-47A6-9D0C-47F2925F2076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265197-67CD-4C4E-B29D-8E825C1A8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961B21-3BC8-4113-983C-93951F41A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862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4D6EB5E-6E56-436D-838A-FB1390C96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E181E-FF63-4691-8C7A-B3F703DBDE17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68AEEA-21EF-41F0-AF5B-3852D5F5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1849C5F-2228-4EE7-8464-025BC24A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619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6BCE5D4-74ED-4CEA-8FCB-EEC838595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5CC69-AD18-4115-8354-83DBAFFCBE72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046BDB-0F2F-496E-924F-1F67C9A67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14523C7-84D2-4425-8CD7-1595E0FB5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62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1EB866B-532E-49DE-BBA2-FFC6F7175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9A1799-8419-4F70-AA46-76541446E6FB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B653B91-8F86-4A7E-8CAD-F2E0A115A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38D4720-30BA-4DDF-AC94-7FA573CFD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077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D6856F2-3717-45E7-8EA8-17B23BC5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FBDEDE-B2A1-4251-BECF-A2238A747B37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44591A2-139C-4DD3-AFBE-D7F480E3B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7523B36-6722-492C-8084-983141061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718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4260B25-EB52-4DC6-9E27-F168A0C53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B451C4-826D-42B0-A44D-0E299531D186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2FFD9F6-1899-46F2-AFED-EA4E7BC48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94077A7-DAA0-41CC-B9C3-E8C47507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4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A2C750-0FF8-491E-9707-9242F3B82426}" type="slidenum">
              <a:rPr lang="de-DE" altLang="de-DE" smtClean="0"/>
              <a:pPr>
                <a:defRPr/>
              </a:pPr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465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42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5A27222-450A-45D8-8345-F1D25E846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E15A01-4CFD-4A35-A99F-9B1D1425A787}" type="slidenum">
              <a:rPr lang="de-DE" altLang="de-DE" sz="900" smtClean="0"/>
              <a:pPr>
                <a:spcBef>
                  <a:spcPct val="0"/>
                </a:spcBef>
              </a:pPr>
              <a:t>43</a:t>
            </a:fld>
            <a:endParaRPr lang="de-DE" altLang="de-DE" sz="9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160FDF6-9C71-471E-B3ED-D79C8F12C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ABA9476-73D3-4AC8-9054-D23D4F165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7.PNG"/><Relationship Id="rId7" Type="http://schemas.openxmlformats.org/officeDocument/2006/relationships/slide" Target="slide2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7.xml"/><Relationship Id="rId4" Type="http://schemas.openxmlformats.org/officeDocument/2006/relationships/slide" Target="slide19.xml"/><Relationship Id="rId9" Type="http://schemas.openxmlformats.org/officeDocument/2006/relationships/slide" Target="slide3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19.xml"/><Relationship Id="rId7" Type="http://schemas.openxmlformats.org/officeDocument/2006/relationships/slide" Target="slide2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10" Type="http://schemas.openxmlformats.org/officeDocument/2006/relationships/slide" Target="slide17.xml"/><Relationship Id="rId4" Type="http://schemas.openxmlformats.org/officeDocument/2006/relationships/image" Target="../media/image8.PNG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19.xml"/><Relationship Id="rId7" Type="http://schemas.openxmlformats.org/officeDocument/2006/relationships/slide" Target="slide2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10" Type="http://schemas.openxmlformats.org/officeDocument/2006/relationships/slide" Target="slide17.xml"/><Relationship Id="rId4" Type="http://schemas.openxmlformats.org/officeDocument/2006/relationships/image" Target="../media/image9.PNG"/><Relationship Id="rId9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0.PNG"/><Relationship Id="rId7" Type="http://schemas.openxmlformats.org/officeDocument/2006/relationships/slide" Target="slide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slide" Target="slide34.xml"/><Relationship Id="rId4" Type="http://schemas.openxmlformats.org/officeDocument/2006/relationships/slide" Target="slide21.xml"/><Relationship Id="rId9" Type="http://schemas.openxmlformats.org/officeDocument/2006/relationships/slide" Target="slide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12.PNG"/><Relationship Id="rId7" Type="http://schemas.openxmlformats.org/officeDocument/2006/relationships/slide" Target="slide2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13.PNG"/><Relationship Id="rId7" Type="http://schemas.openxmlformats.org/officeDocument/2006/relationships/slide" Target="slide3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14.PNG"/><Relationship Id="rId7" Type="http://schemas.openxmlformats.org/officeDocument/2006/relationships/slide" Target="slide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24.xml"/><Relationship Id="rId4" Type="http://schemas.openxmlformats.org/officeDocument/2006/relationships/slide" Target="slide23.xml"/><Relationship Id="rId9" Type="http://schemas.openxmlformats.org/officeDocument/2006/relationships/slide" Target="slide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slide" Target="slide3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16.xml"/><Relationship Id="rId4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6.PNG"/><Relationship Id="rId7" Type="http://schemas.openxmlformats.org/officeDocument/2006/relationships/slide" Target="slide3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slide" Target="slide3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19.PNG"/><Relationship Id="rId7" Type="http://schemas.openxmlformats.org/officeDocument/2006/relationships/slide" Target="slide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6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6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6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6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26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Relationship Id="rId9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26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5.xml"/><Relationship Id="rId4" Type="http://schemas.openxmlformats.org/officeDocument/2006/relationships/image" Target="../media/image27.PNG"/><Relationship Id="rId9" Type="http://schemas.openxmlformats.org/officeDocument/2006/relationships/slide" Target="slide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26.xml"/><Relationship Id="rId7" Type="http://schemas.openxmlformats.org/officeDocument/2006/relationships/slide" Target="slide1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6.xml"/><Relationship Id="rId4" Type="http://schemas.openxmlformats.org/officeDocument/2006/relationships/image" Target="../media/image28.PNG"/><Relationship Id="rId9" Type="http://schemas.openxmlformats.org/officeDocument/2006/relationships/slide" Target="slide3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5.xml"/><Relationship Id="rId4" Type="http://schemas.openxmlformats.org/officeDocument/2006/relationships/image" Target="../media/image29.PN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image" Target="../media/image31.PNG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6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2.4/modules/calib3d/doc/camera_calibration_and_3d_reconstruction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Hassibs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Tool</a:t>
            </a:r>
            <a:r>
              <a:rPr lang="de-DE" altLang="de-DE" baseline="0" dirty="0"/>
              <a:t> - Start</a:t>
            </a:r>
            <a:endParaRPr lang="de-DE" altLang="de-DE" dirty="0"/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002" cy="6858000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4540060" y="2232154"/>
            <a:ext cx="753300" cy="71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8472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52239" cy="6863396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4" y="1"/>
            <a:ext cx="995224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Herz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hear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1" animBg="1"/>
      <p:bldP spid="3" grpId="3" animBg="1"/>
      <p:bldP spid="3" grpId="4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irregularSeal1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133148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41504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659179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5504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A1318B6-E7BE-4893-914D-651CD787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1FF81830-238A-48E9-ADF9-F54197C4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B4484E8-CD00-4D51-88C1-8D24EB87B5D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C59BCB69-BDCA-4350-B9F7-0B781374D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D233593A-C6E5-4CDE-A8B8-9494F27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6302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84247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71893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52076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CA5B139-B880-4934-823C-6632D5EEBFB1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C0D69198-1757-403E-ADF1-56D8C0F9E0FF}"/>
              </a:ext>
            </a:extLst>
          </p:cNvPr>
          <p:cNvSpPr/>
          <p:nvPr/>
        </p:nvSpPr>
        <p:spPr>
          <a:xfrm>
            <a:off x="354598" y="1412082"/>
            <a:ext cx="2985763" cy="1573609"/>
          </a:xfrm>
          <a:prstGeom prst="wedgeRoundRectCallout">
            <a:avLst>
              <a:gd name="adj1" fmla="val 50021"/>
              <a:gd name="adj2" fmla="val -79724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Feldgröße und Anzahl der Kameras kann angepasst werden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719F1005-EE9A-4841-B7E3-C9755AFDC504}"/>
              </a:ext>
            </a:extLst>
          </p:cNvPr>
          <p:cNvSpPr/>
          <p:nvPr/>
        </p:nvSpPr>
        <p:spPr>
          <a:xfrm>
            <a:off x="2864499" y="939019"/>
            <a:ext cx="3097382" cy="1573609"/>
          </a:xfrm>
          <a:prstGeom prst="wedgeRoundRectCallout">
            <a:avLst>
              <a:gd name="adj1" fmla="val 50959"/>
              <a:gd name="adj2" fmla="val 8037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jederzeit und übersichtlich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86833024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355A55B-9174-41A2-8E22-E38703B46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AA4B626F-F1B8-4C44-AFF5-CAC80CD34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14B6E23-ABC5-406A-8647-805CAFF7D40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EA1E6FCD-B14A-4ABD-B289-8BD84A1EAA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C7924348-5E95-43FE-BC74-389336BB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943EA24E-3128-440D-ABEE-C244040532F2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455825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F1AE894-A223-4FB6-B2EB-DED717E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 dirty="0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3A585202-0CF9-42FB-93CF-9A048337A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0E634E8-F1D2-4FF1-BFAA-D61C0E11BE6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9CE8567B-A48E-47FB-99D9-B7A48A97FC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F4750163-B078-4DD3-B072-165A738E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E4B4B93-2AC1-4ECD-A6E9-3FC76AA68CEF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987767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96F520D-E660-4379-AED8-12457791E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– Resize </a:t>
            </a:r>
            <a:r>
              <a:rPr lang="de-DE" sz="1600" b="1" dirty="0" err="1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Camera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 Field Start</a:t>
            </a:r>
            <a:endParaRPr lang="de-DE" altLang="de-DE" dirty="0"/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046E69F7-BB91-4B15-9698-37313601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2E00DA1-1859-415F-AB37-AC63DB67EBE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FB77F2AC-BE5A-430A-8559-69937EB23D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039D126D-F491-4C1D-B026-C5EA0AC2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2F862F53-55DB-45DB-88B0-3E7353389036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FB9090CC-26A1-4F51-9DBC-68D3BBDA5F5E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130102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2523707-7910-4911-97F1-6F6EA866B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Swap </a:t>
            </a:r>
            <a:r>
              <a:rPr lang="de-DE" altLang="de-DE" dirty="0" err="1"/>
              <a:t>Camera</a:t>
            </a:r>
            <a:endParaRPr lang="de-DE" altLang="de-DE" dirty="0"/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BA7B96EB-69AE-4505-90C9-235AEBDAB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AF087D8-A974-4CBC-AD80-BAE02AC6DAC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D208A3F0-C488-45B1-8A92-4BD981C5B3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E778DC1-71CF-409D-9DD2-3E300A1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39CB0D1-B10F-4A81-8A7D-A184A939262F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0A5851A6-EDC3-46EB-9B4F-04D2124EF0C4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1F943E0-2051-47BC-BA9F-B020B8C33462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7" action="ppaction://hlinksldjump"/>
            <a:extLst>
              <a:ext uri="{FF2B5EF4-FFF2-40B4-BE49-F238E27FC236}">
                <a16:creationId xmlns:a16="http://schemas.microsoft.com/office/drawing/2014/main" id="{5545B79B-A624-43A9-A502-6DC5F98E1ECF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DAA7B9E-7C06-4637-8C93-E91FE61D9F0A}"/>
              </a:ext>
            </a:extLst>
          </p:cNvPr>
          <p:cNvSpPr/>
          <p:nvPr/>
        </p:nvSpPr>
        <p:spPr>
          <a:xfrm>
            <a:off x="2709862" y="3189539"/>
            <a:ext cx="2985763" cy="1573609"/>
          </a:xfrm>
          <a:prstGeom prst="wedgeRoundRectCallout">
            <a:avLst>
              <a:gd name="adj1" fmla="val -29782"/>
              <a:gd name="adj2" fmla="val -1043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Kameraposition und Kamerahandler können visuell sortiert werden</a:t>
            </a:r>
          </a:p>
        </p:txBody>
      </p:sp>
    </p:spTree>
    <p:extLst>
      <p:ext uri="{BB962C8B-B14F-4D97-AF65-F5344CB8AC3E}">
        <p14:creationId xmlns:p14="http://schemas.microsoft.com/office/powerpoint/2010/main" val="28756821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BB06F97-0BDC-483C-9F7E-0F0712A9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Save Settings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168C1D2D-9681-42E9-BC00-127CD8812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3B0BC02-CC36-4AE4-8781-A3FA0A14B75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C9DEC4E8-E604-45DB-B1EC-593502363C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B93FD4C4-779D-4997-BEF3-A1996BDE88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517EF082-89C9-4BAC-AD1E-2764272983A3}"/>
              </a:ext>
            </a:extLst>
          </p:cNvPr>
          <p:cNvSpPr/>
          <p:nvPr/>
        </p:nvSpPr>
        <p:spPr>
          <a:xfrm>
            <a:off x="9550400" y="-34568"/>
            <a:ext cx="354012" cy="197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46332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CB10F-3B0B-4AFA-B14C-F826787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5148A93-32BE-4EFC-8AE2-D955B68D2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404252"/>
              </p:ext>
            </p:extLst>
          </p:nvPr>
        </p:nvGraphicFramePr>
        <p:xfrm>
          <a:off x="320675" y="1273175"/>
          <a:ext cx="9344026" cy="45923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3431725703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59072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3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Verwalten und Sichern von Einstellungen und Kalibrierergebnissen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Anpassen von Kameraposition und Kamerahandler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6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Extrinsische und Intrinsische 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42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Kalibrierung auf 2 Ebenen für </a:t>
                      </a:r>
                      <a:r>
                        <a:rPr lang="de-DE" dirty="0" err="1"/>
                        <a:t>Robi</a:t>
                      </a:r>
                      <a:r>
                        <a:rPr lang="de-DE" dirty="0"/>
                        <a:t>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   Kalibrierung auf bekannter </a:t>
                      </a:r>
                    </a:p>
                    <a:p>
                      <a:r>
                        <a:rPr lang="de-DE" dirty="0"/>
                        <a:t>                         Z-Ebene und Positions-</a:t>
                      </a:r>
                    </a:p>
                    <a:p>
                      <a:r>
                        <a:rPr lang="de-DE" dirty="0"/>
                        <a:t>                         </a:t>
                      </a:r>
                      <a:r>
                        <a:rPr lang="de-DE" dirty="0" err="1"/>
                        <a:t>bestimmung</a:t>
                      </a:r>
                      <a:r>
                        <a:rPr lang="de-DE" dirty="0"/>
                        <a:t> über</a:t>
                      </a:r>
                    </a:p>
                    <a:p>
                      <a:r>
                        <a:rPr lang="de-DE" dirty="0"/>
                        <a:t>                         Strahlensatz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Qualitätsbewertung der </a:t>
                      </a:r>
                      <a:r>
                        <a:rPr lang="de-DE" dirty="0" err="1"/>
                        <a:t>Kalibrieung</a:t>
                      </a:r>
                      <a:r>
                        <a:rPr lang="de-DE" dirty="0"/>
                        <a:t> während der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99780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6076A-EE25-4A76-B781-856875096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98C0E-40DC-4B3F-84C2-35A3EDA5D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40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2" name="Grafik 11" descr="Häkchen">
            <a:extLst>
              <a:ext uri="{FF2B5EF4-FFF2-40B4-BE49-F238E27FC236}">
                <a16:creationId xmlns:a16="http://schemas.microsoft.com/office/drawing/2014/main" id="{075777C8-41D2-4208-A7D7-D7742FA96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75D5D7D5-9E0F-42F0-BDD2-8B82D681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695910"/>
            <a:ext cx="515285" cy="515285"/>
          </a:xfrm>
          <a:prstGeom prst="rect">
            <a:avLst/>
          </a:prstGeom>
        </p:spPr>
      </p:pic>
      <p:pic>
        <p:nvPicPr>
          <p:cNvPr id="14" name="Grafik 13" descr="Häkchen">
            <a:extLst>
              <a:ext uri="{FF2B5EF4-FFF2-40B4-BE49-F238E27FC236}">
                <a16:creationId xmlns:a16="http://schemas.microsoft.com/office/drawing/2014/main" id="{172ED500-F378-4C6D-A275-A8CE8DBE5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3588482"/>
            <a:ext cx="515285" cy="515285"/>
          </a:xfrm>
          <a:prstGeom prst="rect">
            <a:avLst/>
          </a:prstGeom>
        </p:spPr>
      </p:pic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22B1ACED-FF07-4169-B931-DC22A4F43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351" y="4049748"/>
            <a:ext cx="515285" cy="515285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AF45A13A-5910-4146-B8CD-18D1990F6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5226" y="404532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837FB695-F7A6-4C6D-81D2-06E2FB3D3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31948" y="4045324"/>
            <a:ext cx="515285" cy="515285"/>
          </a:xfrm>
          <a:prstGeom prst="rect">
            <a:avLst/>
          </a:prstGeom>
        </p:spPr>
      </p:pic>
      <p:pic>
        <p:nvPicPr>
          <p:cNvPr id="21" name="Grafik 20" descr="Häkchen">
            <a:extLst>
              <a:ext uri="{FF2B5EF4-FFF2-40B4-BE49-F238E27FC236}">
                <a16:creationId xmlns:a16="http://schemas.microsoft.com/office/drawing/2014/main" id="{996072F0-5EA6-40A2-B8CA-51CFEC02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7351" y="5281211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822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525844"/>
              </p:ext>
            </p:extLst>
          </p:nvPr>
        </p:nvGraphicFramePr>
        <p:xfrm>
          <a:off x="320675" y="1273175"/>
          <a:ext cx="9344026" cy="148336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 err="1"/>
                        <a:t>Augmented</a:t>
                      </a:r>
                      <a:r>
                        <a:rPr lang="de-DE" u="sng" dirty="0"/>
                        <a:t> </a:t>
                      </a:r>
                      <a:r>
                        <a:rPr lang="de-DE" u="sng" dirty="0" err="1"/>
                        <a:t>reality</a:t>
                      </a:r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41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71893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 dirty="0"/>
              <a:t>X. Name des Kapitels</a:t>
            </a:r>
            <a:br>
              <a:rPr lang="de-DE" altLang="de-DE" dirty="0"/>
            </a:br>
            <a:r>
              <a:rPr lang="de-DE" altLang="de-DE" b="0" dirty="0"/>
              <a:t>Ggf. Untertitel</a:t>
            </a:r>
            <a:br>
              <a:rPr lang="de-DE" altLang="de-DE" dirty="0"/>
            </a:br>
            <a:endParaRPr lang="de-DE" altLang="de-DE" b="0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Schriftart Arial, Überschriften </a:t>
            </a:r>
            <a:r>
              <a:rPr lang="de-DE" altLang="de-DE" sz="1800" b="1"/>
              <a:t>fett</a:t>
            </a:r>
            <a:r>
              <a:rPr lang="de-DE" altLang="de-DE" sz="1800"/>
              <a:t>, verwenden Sie möglichst kein </a:t>
            </a:r>
            <a:r>
              <a:rPr lang="de-DE" altLang="de-DE" sz="1800" i="1"/>
              <a:t>kursiv</a:t>
            </a:r>
          </a:p>
          <a:p>
            <a:pPr marL="515938" lvl="2" indent="-342900" eaLnBrk="1" hangingPunct="1">
              <a:lnSpc>
                <a:spcPct val="90000"/>
              </a:lnSpc>
            </a:pPr>
            <a:r>
              <a:rPr lang="de-DE" altLang="de-DE" sz="1600"/>
              <a:t>Schriftgrad nicht kleiner 16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Vortrag max. 15 Minuten (+ 5 Minuten Diskussion), d.h. ca. 10 Inhaltsfolien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„Bullet Point“-Stil, keine ganzen Sätze (verhindert ablesen)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Grafiken zur Beschreibung komplexer Sachverhalte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Animationen nur, wenn sie zum besseren Verständnis beitragen (z.B. zum schrittweisen Aufbau komplexer Grafiken)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den MS Formeleditor für Formeln (besser Formeln in LaTex erstellen und aus PDF herauskopieren)</a:t>
            </a:r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>
            <a:extLst>
              <a:ext uri="{FF2B5EF4-FFF2-40B4-BE49-F238E27FC236}">
                <a16:creationId xmlns:a16="http://schemas.microsoft.com/office/drawing/2014/main" id="{FE887514-3D00-4F7B-A448-CF5D1FFB5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1E4547D-0929-494D-9437-FDD786C8458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ADFD62E-5F03-4F9B-BA45-BA98354B9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/>
              <a:t>6. Literatur</a:t>
            </a:r>
            <a:br>
              <a:rPr lang="de-DE" altLang="de-DE"/>
            </a:br>
            <a:endParaRPr lang="de-DE" altLang="de-DE" b="0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3BF5F747-E323-4979-B80D-A36A2457C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de-DE" sz="1800" b="1" dirty="0"/>
              <a:t>Literatur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b="1" dirty="0"/>
              <a:t>Autor 1; Autor 2:</a:t>
            </a:r>
            <a:r>
              <a:rPr lang="de-DE" altLang="de-DE" sz="1800" dirty="0"/>
              <a:t> </a:t>
            </a:r>
            <a:r>
              <a:rPr lang="de-DE" altLang="de-DE" sz="1800" i="1" dirty="0"/>
              <a:t>Name des Papers/Buchs/Beitrags</a:t>
            </a:r>
            <a:r>
              <a:rPr lang="de-DE" altLang="de-DE" sz="1800" dirty="0"/>
              <a:t>. Verlag/Konferenz, Erscheinungsjahr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>
                <a:hlinkClick r:id="rId3"/>
              </a:rPr>
              <a:t>https://docs.opencv.org/2.4/modules/calib3d/doc/camera_calibration_and_3d_reconstruction.html</a:t>
            </a:r>
            <a:endParaRPr lang="de-DE" altLang="de-DE" sz="1800" dirty="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 dirty="0"/>
          </a:p>
        </p:txBody>
      </p:sp>
      <p:sp>
        <p:nvSpPr>
          <p:cNvPr id="50181" name="Rectangle 10">
            <a:extLst>
              <a:ext uri="{FF2B5EF4-FFF2-40B4-BE49-F238E27FC236}">
                <a16:creationId xmlns:a16="http://schemas.microsoft.com/office/drawing/2014/main" id="{33FFB397-72FC-4B08-BDAE-827DD4B2E3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1530</Words>
  <Application>Microsoft Office PowerPoint</Application>
  <PresentationFormat>A4-Papier (210 x 297 mm)</PresentationFormat>
  <Paragraphs>297</Paragraphs>
  <Slides>43</Slides>
  <Notes>42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8" baseType="lpstr">
      <vt:lpstr>Arial</vt:lpstr>
      <vt:lpstr>Berlin Sans FB</vt:lpstr>
      <vt:lpstr>Courier New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Tool - Start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Aruco Dictionary – 11 Marker</vt:lpstr>
      <vt:lpstr>Aruco Dictionary – 13 Marker</vt:lpstr>
      <vt:lpstr>Aruco Dictionary – Marker 9</vt:lpstr>
      <vt:lpstr>Aruco Dictionary – Marker 9 – Geändert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Settings</vt:lpstr>
      <vt:lpstr>Settings – Scroll 1</vt:lpstr>
      <vt:lpstr>Settings – Scroll 2</vt:lpstr>
      <vt:lpstr>Settings – Resize Camera Field Start</vt:lpstr>
      <vt:lpstr>Settings – Swap Camera</vt:lpstr>
      <vt:lpstr>Settings – Save Settings</vt:lpstr>
      <vt:lpstr>Ergebnis des Gewerk 5 - VPJ W17</vt:lpstr>
      <vt:lpstr>PowerPoint-Präsentation</vt:lpstr>
      <vt:lpstr>X. Name des Kapitels Ggf. Untertitel </vt:lpstr>
      <vt:lpstr>6. Literatur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Benjamin</cp:lastModifiedBy>
  <cp:revision>259</cp:revision>
  <cp:lastPrinted>2007-09-21T15:49:14Z</cp:lastPrinted>
  <dcterms:created xsi:type="dcterms:W3CDTF">2008-09-25T08:20:51Z</dcterms:created>
  <dcterms:modified xsi:type="dcterms:W3CDTF">2018-05-02T19:12:47Z</dcterms:modified>
</cp:coreProperties>
</file>